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8" r:id="rId4"/>
    <p:sldId id="264" r:id="rId5"/>
    <p:sldId id="259" r:id="rId6"/>
    <p:sldId id="260" r:id="rId7"/>
    <p:sldId id="262" r:id="rId8"/>
    <p:sldId id="263" r:id="rId9"/>
    <p:sldId id="265" r:id="rId10"/>
    <p:sldId id="266" r:id="rId11"/>
    <p:sldId id="267" r:id="rId12"/>
    <p:sldId id="270" r:id="rId13"/>
    <p:sldId id="269"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ferSingleView="1">
    <p:restoredLeft sz="15612"/>
    <p:restoredTop sz="94699"/>
  </p:normalViewPr>
  <p:slideViewPr>
    <p:cSldViewPr snapToGrid="0">
      <p:cViewPr varScale="1">
        <p:scale>
          <a:sx n="171" d="100"/>
          <a:sy n="171" d="100"/>
        </p:scale>
        <p:origin x="48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5709-B7FF-6011-AE61-0420272204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38D93D5-670C-720D-A998-7D615E597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6BD64B1-866A-B37D-4EDC-EF87DE7F12D9}"/>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5" name="Footer Placeholder 4">
            <a:extLst>
              <a:ext uri="{FF2B5EF4-FFF2-40B4-BE49-F238E27FC236}">
                <a16:creationId xmlns:a16="http://schemas.microsoft.com/office/drawing/2014/main" id="{760A2FBC-DE85-3329-549F-ACC4F97D1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73814-3FB0-CBFE-0D08-9981B2EB3E15}"/>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44714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FB63-9CA4-2DD3-B54D-52DA1DB9EC3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AC23C9-B88C-12F6-5B4B-2D99D241F8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B6A903-742D-133A-EAF5-7770421160EF}"/>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5" name="Footer Placeholder 4">
            <a:extLst>
              <a:ext uri="{FF2B5EF4-FFF2-40B4-BE49-F238E27FC236}">
                <a16:creationId xmlns:a16="http://schemas.microsoft.com/office/drawing/2014/main" id="{734A3296-C345-7CE6-A455-120119EC3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1B159-3631-10CB-6294-99E55C185783}"/>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34807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8773E5-9DFB-CA1B-8CB9-54D9E71DEEC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A2F241-CE1B-6446-DC02-26FFB40805A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85F658-6BAB-0151-2977-B2C040A71371}"/>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5" name="Footer Placeholder 4">
            <a:extLst>
              <a:ext uri="{FF2B5EF4-FFF2-40B4-BE49-F238E27FC236}">
                <a16:creationId xmlns:a16="http://schemas.microsoft.com/office/drawing/2014/main" id="{B283F3A4-473B-19CC-7B81-FD99567F4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6CC56-7124-0ACB-D589-91FC5A8C1E9A}"/>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211578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88F0-B377-8402-B2C2-6AC953F65D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0A9DEF-3483-0CD6-A0A8-D98FB0DD57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CB7CD0-86BF-30B2-7CD6-56E305ECF3CE}"/>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5" name="Footer Placeholder 4">
            <a:extLst>
              <a:ext uri="{FF2B5EF4-FFF2-40B4-BE49-F238E27FC236}">
                <a16:creationId xmlns:a16="http://schemas.microsoft.com/office/drawing/2014/main" id="{D6E7A886-D77A-AB7C-7E30-A94A19724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1030A-0831-EA76-36DE-BA243488354B}"/>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7516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D7C3-C924-97FF-BDE7-6C04A61D4D6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95A6C05-C01D-0FE5-E433-ECF7D3BAAD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83563C-5738-160A-BDB7-20C74F347B76}"/>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5" name="Footer Placeholder 4">
            <a:extLst>
              <a:ext uri="{FF2B5EF4-FFF2-40B4-BE49-F238E27FC236}">
                <a16:creationId xmlns:a16="http://schemas.microsoft.com/office/drawing/2014/main" id="{71BB0EC5-29B6-E509-8B91-5418B90EF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10D1E-EF2A-7C8E-6E11-3ECBE6A68EA5}"/>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100818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E5AF-ED56-4027-0E86-02A56E8A74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B9F031-A29E-11F2-11EA-D8CC51C02D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E01857A-0FF5-8EA7-73AB-0E9FB0519A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579E7AE-B40A-52C5-4EA4-06BD310B5ACD}"/>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6" name="Footer Placeholder 5">
            <a:extLst>
              <a:ext uri="{FF2B5EF4-FFF2-40B4-BE49-F238E27FC236}">
                <a16:creationId xmlns:a16="http://schemas.microsoft.com/office/drawing/2014/main" id="{7B344BF4-EFE0-C427-857D-9F2D1B364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8ED81-3A7D-A3C5-0DFC-AB0D30E01A39}"/>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282830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A0EF-175A-3747-7A40-714B614A38A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CE2699-82C3-E070-6B42-724AA2B25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8FF380-B5DB-8A5D-607E-00E35FC7E0C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21727EB-B004-FFCF-B1D4-693349B474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94A8F2-44BD-C98D-B7B0-11E1D59BC57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04FE6A-91AC-FDC1-53DA-E9847ED95A49}"/>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8" name="Footer Placeholder 7">
            <a:extLst>
              <a:ext uri="{FF2B5EF4-FFF2-40B4-BE49-F238E27FC236}">
                <a16:creationId xmlns:a16="http://schemas.microsoft.com/office/drawing/2014/main" id="{60109D11-0ECB-574C-3B04-A46D0B1456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B3EB3E-007C-DAA0-0A9A-518C44091E12}"/>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279877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7759-DE42-F3AA-7FC1-3F6F6579B9C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BE21B3-9393-A1C9-8925-4536FF019305}"/>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4" name="Footer Placeholder 3">
            <a:extLst>
              <a:ext uri="{FF2B5EF4-FFF2-40B4-BE49-F238E27FC236}">
                <a16:creationId xmlns:a16="http://schemas.microsoft.com/office/drawing/2014/main" id="{FA997835-F8FB-4946-5062-C7A078DFEA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64C0FC-8646-40E1-D28A-D24E470FB034}"/>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56208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BFC1F7-3CF2-BCF3-1C1D-C2E5EE79048A}"/>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3" name="Footer Placeholder 2">
            <a:extLst>
              <a:ext uri="{FF2B5EF4-FFF2-40B4-BE49-F238E27FC236}">
                <a16:creationId xmlns:a16="http://schemas.microsoft.com/office/drawing/2014/main" id="{F4315F28-AB03-1A94-6D2A-286CF0315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C55DA6-1089-20B7-52AA-6F0540A7C7F9}"/>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1398391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A8D9-E1F8-A558-D3FE-A9704223A4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5CEE8A-2B8C-7895-8200-94B894BBC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84766FB-A457-FC9C-968E-AAC146C75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27795A-10A3-E9DD-8796-60BB23D9DDDC}"/>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6" name="Footer Placeholder 5">
            <a:extLst>
              <a:ext uri="{FF2B5EF4-FFF2-40B4-BE49-F238E27FC236}">
                <a16:creationId xmlns:a16="http://schemas.microsoft.com/office/drawing/2014/main" id="{47A50699-D7A3-943D-E48A-B10B3F2F9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20177-7B2C-C24C-3B37-2BD5C2A0037A}"/>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2808962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3638-A0DA-4C61-A5BB-C9A3A2CB2A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D76F9D3-2DCE-FF7B-44DD-0CDD7A585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13D405-994C-3CC2-71C5-D69C7BA50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A305E29-36CD-B2F7-5420-B642681981AE}"/>
              </a:ext>
            </a:extLst>
          </p:cNvPr>
          <p:cNvSpPr>
            <a:spLocks noGrp="1"/>
          </p:cNvSpPr>
          <p:nvPr>
            <p:ph type="dt" sz="half" idx="10"/>
          </p:nvPr>
        </p:nvSpPr>
        <p:spPr/>
        <p:txBody>
          <a:bodyPr/>
          <a:lstStyle/>
          <a:p>
            <a:fld id="{9F6F7E7F-95C3-484E-A4FF-C4EDB5057194}" type="datetimeFigureOut">
              <a:rPr lang="en-US" smtClean="0"/>
              <a:t>2/8/23</a:t>
            </a:fld>
            <a:endParaRPr lang="en-US"/>
          </a:p>
        </p:txBody>
      </p:sp>
      <p:sp>
        <p:nvSpPr>
          <p:cNvPr id="6" name="Footer Placeholder 5">
            <a:extLst>
              <a:ext uri="{FF2B5EF4-FFF2-40B4-BE49-F238E27FC236}">
                <a16:creationId xmlns:a16="http://schemas.microsoft.com/office/drawing/2014/main" id="{C97A1860-FB2C-4AE8-79C8-BBEBC1A4A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3DB06-5C16-0596-1E29-65745C01973D}"/>
              </a:ext>
            </a:extLst>
          </p:cNvPr>
          <p:cNvSpPr>
            <a:spLocks noGrp="1"/>
          </p:cNvSpPr>
          <p:nvPr>
            <p:ph type="sldNum" sz="quarter" idx="12"/>
          </p:nvPr>
        </p:nvSpPr>
        <p:spPr/>
        <p:txBody>
          <a:bodyPr/>
          <a:lstStyle/>
          <a:p>
            <a:fld id="{12A9779F-E302-B64E-BCA8-D3C671F83EBA}" type="slidenum">
              <a:rPr lang="en-US" smtClean="0"/>
              <a:t>‹#›</a:t>
            </a:fld>
            <a:endParaRPr lang="en-US"/>
          </a:p>
        </p:txBody>
      </p:sp>
    </p:spTree>
    <p:extLst>
      <p:ext uri="{BB962C8B-B14F-4D97-AF65-F5344CB8AC3E}">
        <p14:creationId xmlns:p14="http://schemas.microsoft.com/office/powerpoint/2010/main" val="4144725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93DBA-D5E0-7A9E-9B24-0C60A3BCB5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42111D-86CD-A156-6F93-0647D907AB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6A1AD6-5337-5C87-CB24-46024C9CE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F7E7F-95C3-484E-A4FF-C4EDB5057194}" type="datetimeFigureOut">
              <a:rPr lang="en-US" smtClean="0"/>
              <a:t>2/8/23</a:t>
            </a:fld>
            <a:endParaRPr lang="en-US"/>
          </a:p>
        </p:txBody>
      </p:sp>
      <p:sp>
        <p:nvSpPr>
          <p:cNvPr id="5" name="Footer Placeholder 4">
            <a:extLst>
              <a:ext uri="{FF2B5EF4-FFF2-40B4-BE49-F238E27FC236}">
                <a16:creationId xmlns:a16="http://schemas.microsoft.com/office/drawing/2014/main" id="{BBBC0504-ABC3-2FEF-9C32-E37FA361B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EA2492-EFF1-FF86-E721-E007D753F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9779F-E302-B64E-BCA8-D3C671F83EBA}" type="slidenum">
              <a:rPr lang="en-US" smtClean="0"/>
              <a:t>‹#›</a:t>
            </a:fld>
            <a:endParaRPr lang="en-US"/>
          </a:p>
        </p:txBody>
      </p:sp>
    </p:spTree>
    <p:extLst>
      <p:ext uri="{BB962C8B-B14F-4D97-AF65-F5344CB8AC3E}">
        <p14:creationId xmlns:p14="http://schemas.microsoft.com/office/powerpoint/2010/main" val="620090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hyperlink" Target="https://www.autodesk.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hyperlink" Target="https://www.century.tec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hat.openai.com/chat"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hat.openai.com/chat"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0D90D5C-AA08-8F7D-D476-7CAFD590F9A6}"/>
              </a:ext>
            </a:extLst>
          </p:cNvPr>
          <p:cNvSpPr/>
          <p:nvPr/>
        </p:nvSpPr>
        <p:spPr>
          <a:xfrm>
            <a:off x="1611086" y="2451517"/>
            <a:ext cx="1240971" cy="120831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AFE75CD-8F02-3B02-4BCD-544B5B6BC267}"/>
              </a:ext>
            </a:extLst>
          </p:cNvPr>
          <p:cNvSpPr/>
          <p:nvPr/>
        </p:nvSpPr>
        <p:spPr>
          <a:xfrm>
            <a:off x="5475513" y="2451517"/>
            <a:ext cx="1240971" cy="120831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A9B1026-C68E-87AE-7DEA-34C4A3B89EF6}"/>
              </a:ext>
            </a:extLst>
          </p:cNvPr>
          <p:cNvSpPr/>
          <p:nvPr/>
        </p:nvSpPr>
        <p:spPr>
          <a:xfrm>
            <a:off x="9339940" y="2451516"/>
            <a:ext cx="1240971" cy="120831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5C74DB4-BE01-62F1-5CB2-7FA661244E01}"/>
              </a:ext>
            </a:extLst>
          </p:cNvPr>
          <p:cNvSpPr txBox="1"/>
          <p:nvPr/>
        </p:nvSpPr>
        <p:spPr>
          <a:xfrm>
            <a:off x="2073728" y="2824841"/>
            <a:ext cx="304800" cy="461665"/>
          </a:xfrm>
          <a:prstGeom prst="rect">
            <a:avLst/>
          </a:prstGeom>
          <a:noFill/>
        </p:spPr>
        <p:txBody>
          <a:bodyPr wrap="square" rtlCol="0">
            <a:spAutoFit/>
          </a:bodyPr>
          <a:lstStyle/>
          <a:p>
            <a:r>
              <a:rPr lang="en-US" sz="2400" b="1" dirty="0">
                <a:solidFill>
                  <a:schemeClr val="bg1"/>
                </a:solidFill>
              </a:rPr>
              <a:t>1</a:t>
            </a:r>
          </a:p>
        </p:txBody>
      </p:sp>
      <p:sp>
        <p:nvSpPr>
          <p:cNvPr id="15" name="TextBox 14">
            <a:extLst>
              <a:ext uri="{FF2B5EF4-FFF2-40B4-BE49-F238E27FC236}">
                <a16:creationId xmlns:a16="http://schemas.microsoft.com/office/drawing/2014/main" id="{0ED5CF56-1F2A-297D-6871-7390DF4220F3}"/>
              </a:ext>
            </a:extLst>
          </p:cNvPr>
          <p:cNvSpPr txBox="1"/>
          <p:nvPr/>
        </p:nvSpPr>
        <p:spPr>
          <a:xfrm>
            <a:off x="5943599" y="2824841"/>
            <a:ext cx="304800" cy="461665"/>
          </a:xfrm>
          <a:prstGeom prst="rect">
            <a:avLst/>
          </a:prstGeom>
          <a:noFill/>
        </p:spPr>
        <p:txBody>
          <a:bodyPr wrap="square" rtlCol="0">
            <a:spAutoFit/>
          </a:bodyPr>
          <a:lstStyle/>
          <a:p>
            <a:r>
              <a:rPr lang="en-US" sz="2400" b="1" dirty="0">
                <a:solidFill>
                  <a:schemeClr val="bg1"/>
                </a:solidFill>
              </a:rPr>
              <a:t>2</a:t>
            </a:r>
          </a:p>
        </p:txBody>
      </p:sp>
      <p:sp>
        <p:nvSpPr>
          <p:cNvPr id="16" name="TextBox 15">
            <a:extLst>
              <a:ext uri="{FF2B5EF4-FFF2-40B4-BE49-F238E27FC236}">
                <a16:creationId xmlns:a16="http://schemas.microsoft.com/office/drawing/2014/main" id="{62B06312-D2D1-798C-4534-CF4C88D1D932}"/>
              </a:ext>
            </a:extLst>
          </p:cNvPr>
          <p:cNvSpPr txBox="1"/>
          <p:nvPr/>
        </p:nvSpPr>
        <p:spPr>
          <a:xfrm>
            <a:off x="9813472" y="2824841"/>
            <a:ext cx="304800" cy="461665"/>
          </a:xfrm>
          <a:prstGeom prst="rect">
            <a:avLst/>
          </a:prstGeom>
          <a:noFill/>
        </p:spPr>
        <p:txBody>
          <a:bodyPr wrap="square" rtlCol="0">
            <a:spAutoFit/>
          </a:bodyPr>
          <a:lstStyle/>
          <a:p>
            <a:r>
              <a:rPr lang="en-US" sz="2400" b="1" dirty="0">
                <a:solidFill>
                  <a:schemeClr val="bg1"/>
                </a:solidFill>
              </a:rPr>
              <a:t>3</a:t>
            </a:r>
          </a:p>
        </p:txBody>
      </p:sp>
      <p:sp>
        <p:nvSpPr>
          <p:cNvPr id="17" name="TextBox 16">
            <a:extLst>
              <a:ext uri="{FF2B5EF4-FFF2-40B4-BE49-F238E27FC236}">
                <a16:creationId xmlns:a16="http://schemas.microsoft.com/office/drawing/2014/main" id="{54D10E03-BA22-3805-1A85-F5E28CAA69FA}"/>
              </a:ext>
            </a:extLst>
          </p:cNvPr>
          <p:cNvSpPr txBox="1"/>
          <p:nvPr/>
        </p:nvSpPr>
        <p:spPr>
          <a:xfrm>
            <a:off x="1507671" y="4033155"/>
            <a:ext cx="1436914" cy="461665"/>
          </a:xfrm>
          <a:prstGeom prst="rect">
            <a:avLst/>
          </a:prstGeom>
          <a:noFill/>
        </p:spPr>
        <p:txBody>
          <a:bodyPr wrap="square" rtlCol="0">
            <a:spAutoFit/>
          </a:bodyPr>
          <a:lstStyle/>
          <a:p>
            <a:pPr algn="ctr"/>
            <a:r>
              <a:rPr lang="en-US" sz="2400" dirty="0">
                <a:latin typeface="Abadi" panose="020B0604020104020204" pitchFamily="34" charset="0"/>
              </a:rPr>
              <a:t>ChatGPT</a:t>
            </a:r>
          </a:p>
        </p:txBody>
      </p:sp>
      <p:sp>
        <p:nvSpPr>
          <p:cNvPr id="18" name="TextBox 17">
            <a:extLst>
              <a:ext uri="{FF2B5EF4-FFF2-40B4-BE49-F238E27FC236}">
                <a16:creationId xmlns:a16="http://schemas.microsoft.com/office/drawing/2014/main" id="{107B6455-FDFD-860D-CD3F-DAC7DD879B0F}"/>
              </a:ext>
            </a:extLst>
          </p:cNvPr>
          <p:cNvSpPr txBox="1"/>
          <p:nvPr/>
        </p:nvSpPr>
        <p:spPr>
          <a:xfrm>
            <a:off x="4555669" y="3848487"/>
            <a:ext cx="3080657" cy="830997"/>
          </a:xfrm>
          <a:prstGeom prst="rect">
            <a:avLst/>
          </a:prstGeom>
          <a:noFill/>
        </p:spPr>
        <p:txBody>
          <a:bodyPr wrap="square" rtlCol="0">
            <a:spAutoFit/>
          </a:bodyPr>
          <a:lstStyle/>
          <a:p>
            <a:pPr algn="ctr"/>
            <a:r>
              <a:rPr lang="en-US" sz="2400" dirty="0">
                <a:latin typeface="Abadi" panose="020B0604020104020204" pitchFamily="34" charset="0"/>
              </a:rPr>
              <a:t>AI personalised learning/assessment</a:t>
            </a:r>
          </a:p>
        </p:txBody>
      </p:sp>
      <p:sp>
        <p:nvSpPr>
          <p:cNvPr id="19" name="TextBox 18">
            <a:extLst>
              <a:ext uri="{FF2B5EF4-FFF2-40B4-BE49-F238E27FC236}">
                <a16:creationId xmlns:a16="http://schemas.microsoft.com/office/drawing/2014/main" id="{698DE08F-398A-095C-B49C-DE40A60122E8}"/>
              </a:ext>
            </a:extLst>
          </p:cNvPr>
          <p:cNvSpPr txBox="1"/>
          <p:nvPr/>
        </p:nvSpPr>
        <p:spPr>
          <a:xfrm>
            <a:off x="9119504" y="3848488"/>
            <a:ext cx="1681842" cy="830997"/>
          </a:xfrm>
          <a:prstGeom prst="rect">
            <a:avLst/>
          </a:prstGeom>
          <a:noFill/>
        </p:spPr>
        <p:txBody>
          <a:bodyPr wrap="square" rtlCol="0">
            <a:spAutoFit/>
          </a:bodyPr>
          <a:lstStyle/>
          <a:p>
            <a:pPr algn="ctr"/>
            <a:r>
              <a:rPr lang="en-US" sz="2400" dirty="0">
                <a:latin typeface="Abadi" panose="020B0604020104020204" pitchFamily="34" charset="0"/>
              </a:rPr>
              <a:t>Immersive</a:t>
            </a:r>
          </a:p>
          <a:p>
            <a:pPr algn="ctr"/>
            <a:r>
              <a:rPr lang="en-US" sz="2400" dirty="0">
                <a:latin typeface="Abadi" panose="020B0604020104020204" pitchFamily="34" charset="0"/>
              </a:rPr>
              <a:t>learning</a:t>
            </a:r>
          </a:p>
        </p:txBody>
      </p:sp>
      <p:pic>
        <p:nvPicPr>
          <p:cNvPr id="21" name="Picture 20">
            <a:extLst>
              <a:ext uri="{FF2B5EF4-FFF2-40B4-BE49-F238E27FC236}">
                <a16:creationId xmlns:a16="http://schemas.microsoft.com/office/drawing/2014/main" id="{4101FBE6-0D55-782F-7524-64E2D71163D1}"/>
              </a:ext>
            </a:extLst>
          </p:cNvPr>
          <p:cNvPicPr>
            <a:picLocks noChangeAspect="1"/>
          </p:cNvPicPr>
          <p:nvPr/>
        </p:nvPicPr>
        <p:blipFill>
          <a:blip r:embed="rId2"/>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182619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259C67-94CD-C47B-0E1E-D0172EC9DE7D}"/>
              </a:ext>
            </a:extLst>
          </p:cNvPr>
          <p:cNvPicPr>
            <a:picLocks noChangeAspect="1"/>
          </p:cNvPicPr>
          <p:nvPr/>
        </p:nvPicPr>
        <p:blipFill>
          <a:blip r:embed="rId2"/>
          <a:stretch>
            <a:fillRect/>
          </a:stretch>
        </p:blipFill>
        <p:spPr>
          <a:xfrm>
            <a:off x="8569083" y="2505075"/>
            <a:ext cx="2783129" cy="3510669"/>
          </a:xfrm>
          <a:prstGeom prst="rect">
            <a:avLst/>
          </a:prstGeom>
          <a:ln>
            <a:solidFill>
              <a:schemeClr val="tx1"/>
            </a:solidFill>
          </a:ln>
        </p:spPr>
      </p:pic>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7" y="490879"/>
            <a:ext cx="8579785" cy="995589"/>
          </a:xfrm>
        </p:spPr>
        <p:txBody>
          <a:bodyPr>
            <a:noAutofit/>
          </a:bodyPr>
          <a:lstStyle/>
          <a:p>
            <a:r>
              <a:rPr lang="en-US" sz="4800" b="1" dirty="0">
                <a:solidFill>
                  <a:srgbClr val="C00000"/>
                </a:solidFill>
                <a:latin typeface="Abadi" panose="020B0604020104020204" pitchFamily="34" charset="0"/>
              </a:rPr>
              <a:t>Broader VET issues</a:t>
            </a:r>
          </a:p>
        </p:txBody>
      </p:sp>
      <p:sp>
        <p:nvSpPr>
          <p:cNvPr id="3" name="Text Placeholder 2">
            <a:extLst>
              <a:ext uri="{FF2B5EF4-FFF2-40B4-BE49-F238E27FC236}">
                <a16:creationId xmlns:a16="http://schemas.microsoft.com/office/drawing/2014/main" id="{54A1D832-7C59-CF84-B21C-339EE982182D}"/>
              </a:ext>
            </a:extLst>
          </p:cNvPr>
          <p:cNvSpPr>
            <a:spLocks noGrp="1"/>
          </p:cNvSpPr>
          <p:nvPr>
            <p:ph type="body" idx="1"/>
          </p:nvPr>
        </p:nvSpPr>
        <p:spPr>
          <a:xfrm>
            <a:off x="839787" y="1490951"/>
            <a:ext cx="5157787" cy="823912"/>
          </a:xfrm>
        </p:spPr>
        <p:txBody>
          <a:bodyPr>
            <a:normAutofit/>
          </a:bodyPr>
          <a:lstStyle/>
          <a:p>
            <a:r>
              <a:rPr lang="en-US" sz="2800" dirty="0">
                <a:latin typeface="Abadi" panose="020B0604020104020204" pitchFamily="34" charset="0"/>
              </a:rPr>
              <a:t>AI/ChatGPT changing jobs</a:t>
            </a:r>
          </a:p>
        </p:txBody>
      </p:sp>
      <p:sp>
        <p:nvSpPr>
          <p:cNvPr id="4" name="Content Placeholder 3">
            <a:extLst>
              <a:ext uri="{FF2B5EF4-FFF2-40B4-BE49-F238E27FC236}">
                <a16:creationId xmlns:a16="http://schemas.microsoft.com/office/drawing/2014/main" id="{0243E687-3B05-15DE-29AA-F1E885D2A1CB}"/>
              </a:ext>
            </a:extLst>
          </p:cNvPr>
          <p:cNvSpPr>
            <a:spLocks noGrp="1"/>
          </p:cNvSpPr>
          <p:nvPr>
            <p:ph sz="half" idx="2"/>
          </p:nvPr>
        </p:nvSpPr>
        <p:spPr>
          <a:xfrm>
            <a:off x="839786" y="2505075"/>
            <a:ext cx="3612469" cy="3482068"/>
          </a:xfrm>
        </p:spPr>
        <p:txBody>
          <a:bodyPr>
            <a:noAutofit/>
          </a:bodyPr>
          <a:lstStyle/>
          <a:p>
            <a:r>
              <a:rPr lang="en-AU" sz="2000" dirty="0"/>
              <a:t>architects, furniture and interior designers </a:t>
            </a:r>
          </a:p>
          <a:p>
            <a:r>
              <a:rPr lang="en-AU" sz="2000" dirty="0"/>
              <a:t>business &amp; government data collection &amp; processing</a:t>
            </a:r>
          </a:p>
          <a:p>
            <a:r>
              <a:rPr lang="en-AU" sz="2000" dirty="0"/>
              <a:t>coding</a:t>
            </a:r>
          </a:p>
          <a:p>
            <a:r>
              <a:rPr lang="en-AU" sz="2000" dirty="0"/>
              <a:t>customer service agents</a:t>
            </a:r>
          </a:p>
          <a:p>
            <a:r>
              <a:rPr lang="en-AU" sz="2000" dirty="0"/>
              <a:t>developing fitness plans</a:t>
            </a:r>
          </a:p>
          <a:p>
            <a:r>
              <a:rPr lang="en-AU" sz="2000" dirty="0"/>
              <a:t>editing</a:t>
            </a:r>
          </a:p>
          <a:p>
            <a:r>
              <a:rPr lang="en-AU" sz="2000" dirty="0"/>
              <a:t>game creation</a:t>
            </a:r>
          </a:p>
          <a:p>
            <a:pPr marL="0" indent="0">
              <a:buNone/>
            </a:pPr>
            <a:endParaRPr lang="en-US" sz="2000" dirty="0"/>
          </a:p>
        </p:txBody>
      </p:sp>
      <p:sp>
        <p:nvSpPr>
          <p:cNvPr id="6" name="Content Placeholder 5">
            <a:extLst>
              <a:ext uri="{FF2B5EF4-FFF2-40B4-BE49-F238E27FC236}">
                <a16:creationId xmlns:a16="http://schemas.microsoft.com/office/drawing/2014/main" id="{ED362D42-9954-1F4F-2AE9-81C1FDC055C4}"/>
              </a:ext>
            </a:extLst>
          </p:cNvPr>
          <p:cNvSpPr>
            <a:spLocks noGrp="1"/>
          </p:cNvSpPr>
          <p:nvPr>
            <p:ph sz="quarter" idx="4"/>
          </p:nvPr>
        </p:nvSpPr>
        <p:spPr>
          <a:xfrm>
            <a:off x="4728766" y="2505075"/>
            <a:ext cx="2931321" cy="3391825"/>
          </a:xfrm>
        </p:spPr>
        <p:txBody>
          <a:bodyPr>
            <a:noAutofit/>
          </a:bodyPr>
          <a:lstStyle/>
          <a:p>
            <a:r>
              <a:rPr lang="en-AU" sz="2000" dirty="0"/>
              <a:t>journalism</a:t>
            </a:r>
          </a:p>
          <a:p>
            <a:r>
              <a:rPr lang="en-AU" sz="2000" dirty="0"/>
              <a:t>language translation</a:t>
            </a:r>
          </a:p>
          <a:p>
            <a:r>
              <a:rPr lang="en-AU" sz="2000" dirty="0"/>
              <a:t>lawyers/paralegals</a:t>
            </a:r>
          </a:p>
          <a:p>
            <a:r>
              <a:rPr lang="en-AU" sz="2000" dirty="0"/>
              <a:t>marketing, digital marketing </a:t>
            </a:r>
          </a:p>
          <a:p>
            <a:r>
              <a:rPr lang="en-AU" sz="2000" dirty="0"/>
              <a:t>online coaching </a:t>
            </a:r>
          </a:p>
          <a:p>
            <a:r>
              <a:rPr lang="en-AU" sz="2000" dirty="0"/>
              <a:t>teaching (developing lesson plans)</a:t>
            </a:r>
          </a:p>
          <a:p>
            <a:r>
              <a:rPr lang="en-AU" sz="2000" dirty="0"/>
              <a:t>writing novels</a:t>
            </a:r>
          </a:p>
          <a:p>
            <a:pPr marL="0" indent="0">
              <a:buNone/>
            </a:pPr>
            <a:endParaRPr lang="en-US" sz="2000" dirty="0"/>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3"/>
          <a:stretch>
            <a:fillRect/>
          </a:stretch>
        </p:blipFill>
        <p:spPr>
          <a:xfrm>
            <a:off x="10397423" y="112735"/>
            <a:ext cx="1681842" cy="1093494"/>
          </a:xfrm>
          <a:prstGeom prst="rect">
            <a:avLst/>
          </a:prstGeom>
        </p:spPr>
      </p:pic>
      <p:sp>
        <p:nvSpPr>
          <p:cNvPr id="5" name="Text Placeholder 2">
            <a:extLst>
              <a:ext uri="{FF2B5EF4-FFF2-40B4-BE49-F238E27FC236}">
                <a16:creationId xmlns:a16="http://schemas.microsoft.com/office/drawing/2014/main" id="{69101BF6-163E-478A-8A28-F52729357FAA}"/>
              </a:ext>
            </a:extLst>
          </p:cNvPr>
          <p:cNvSpPr txBox="1">
            <a:spLocks/>
          </p:cNvSpPr>
          <p:nvPr/>
        </p:nvSpPr>
        <p:spPr>
          <a:xfrm>
            <a:off x="6194427" y="1673400"/>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800" dirty="0">
              <a:latin typeface="Abadi" panose="020B0604020104020204" pitchFamily="34" charset="0"/>
            </a:endParaRPr>
          </a:p>
        </p:txBody>
      </p:sp>
      <p:sp>
        <p:nvSpPr>
          <p:cNvPr id="10" name="TextBox 9">
            <a:extLst>
              <a:ext uri="{FF2B5EF4-FFF2-40B4-BE49-F238E27FC236}">
                <a16:creationId xmlns:a16="http://schemas.microsoft.com/office/drawing/2014/main" id="{8655BDB5-102D-6E00-EDC8-EECCD0EF2711}"/>
              </a:ext>
            </a:extLst>
          </p:cNvPr>
          <p:cNvSpPr txBox="1"/>
          <p:nvPr/>
        </p:nvSpPr>
        <p:spPr>
          <a:xfrm>
            <a:off x="10087179" y="5800300"/>
            <a:ext cx="1817915" cy="215444"/>
          </a:xfrm>
          <a:prstGeom prst="rect">
            <a:avLst/>
          </a:prstGeom>
          <a:noFill/>
        </p:spPr>
        <p:txBody>
          <a:bodyPr wrap="square" rtlCol="0">
            <a:spAutoFit/>
          </a:bodyPr>
          <a:lstStyle/>
          <a:p>
            <a:r>
              <a:rPr lang="en-US" sz="800" dirty="0">
                <a:hlinkClick r:id="rId4"/>
              </a:rPr>
              <a:t>https://www.autodesk.com</a:t>
            </a:r>
            <a:r>
              <a:rPr lang="en-US" sz="800" dirty="0"/>
              <a:t>  </a:t>
            </a:r>
          </a:p>
        </p:txBody>
      </p:sp>
    </p:spTree>
    <p:extLst>
      <p:ext uri="{BB962C8B-B14F-4D97-AF65-F5344CB8AC3E}">
        <p14:creationId xmlns:p14="http://schemas.microsoft.com/office/powerpoint/2010/main" val="344283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7" y="490879"/>
            <a:ext cx="8579785" cy="995589"/>
          </a:xfrm>
        </p:spPr>
        <p:txBody>
          <a:bodyPr>
            <a:noAutofit/>
          </a:bodyPr>
          <a:lstStyle/>
          <a:p>
            <a:r>
              <a:rPr lang="en-US" sz="4800" b="1" dirty="0">
                <a:solidFill>
                  <a:srgbClr val="C00000"/>
                </a:solidFill>
                <a:latin typeface="Abadi" panose="020B0604020104020204" pitchFamily="34" charset="0"/>
              </a:rPr>
              <a:t>Personalised learning &amp; assessment</a:t>
            </a:r>
          </a:p>
        </p:txBody>
      </p:sp>
      <p:sp>
        <p:nvSpPr>
          <p:cNvPr id="6" name="Content Placeholder 5">
            <a:extLst>
              <a:ext uri="{FF2B5EF4-FFF2-40B4-BE49-F238E27FC236}">
                <a16:creationId xmlns:a16="http://schemas.microsoft.com/office/drawing/2014/main" id="{ED362D42-9954-1F4F-2AE9-81C1FDC055C4}"/>
              </a:ext>
            </a:extLst>
          </p:cNvPr>
          <p:cNvSpPr>
            <a:spLocks noGrp="1"/>
          </p:cNvSpPr>
          <p:nvPr>
            <p:ph sz="quarter" idx="4"/>
          </p:nvPr>
        </p:nvSpPr>
        <p:spPr>
          <a:xfrm>
            <a:off x="862013" y="1927568"/>
            <a:ext cx="10733567" cy="1805188"/>
          </a:xfrm>
        </p:spPr>
        <p:txBody>
          <a:bodyPr>
            <a:normAutofit/>
          </a:bodyPr>
          <a:lstStyle/>
          <a:p>
            <a:r>
              <a:rPr lang="en-AU" sz="2600" dirty="0"/>
              <a:t>AI to accelerate learning, increase student engagement, reduce teacher workload, target student interventions</a:t>
            </a:r>
            <a:endParaRPr lang="en-US" sz="2600" dirty="0"/>
          </a:p>
          <a:p>
            <a:r>
              <a:rPr lang="en-US" sz="2600" dirty="0"/>
              <a:t>RPL in real time</a:t>
            </a:r>
          </a:p>
          <a:p>
            <a:r>
              <a:rPr lang="en-US" sz="2600" dirty="0"/>
              <a:t>‘competency based’ not ‘time-based’ progression</a:t>
            </a:r>
            <a:endParaRPr lang="en-AU" sz="2600" dirty="0"/>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2"/>
          <a:stretch>
            <a:fillRect/>
          </a:stretch>
        </p:blipFill>
        <p:spPr>
          <a:xfrm>
            <a:off x="10397423" y="112735"/>
            <a:ext cx="1681842" cy="1093494"/>
          </a:xfrm>
          <a:prstGeom prst="rect">
            <a:avLst/>
          </a:prstGeom>
        </p:spPr>
      </p:pic>
      <p:sp>
        <p:nvSpPr>
          <p:cNvPr id="5" name="Text Placeholder 2">
            <a:extLst>
              <a:ext uri="{FF2B5EF4-FFF2-40B4-BE49-F238E27FC236}">
                <a16:creationId xmlns:a16="http://schemas.microsoft.com/office/drawing/2014/main" id="{69101BF6-163E-478A-8A28-F52729357FAA}"/>
              </a:ext>
            </a:extLst>
          </p:cNvPr>
          <p:cNvSpPr txBox="1">
            <a:spLocks/>
          </p:cNvSpPr>
          <p:nvPr/>
        </p:nvSpPr>
        <p:spPr>
          <a:xfrm>
            <a:off x="6194427" y="1673400"/>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800" dirty="0">
              <a:latin typeface="Abadi" panose="020B0604020104020204" pitchFamily="34" charset="0"/>
            </a:endParaRPr>
          </a:p>
        </p:txBody>
      </p:sp>
      <p:pic>
        <p:nvPicPr>
          <p:cNvPr id="10" name="Picture 9">
            <a:extLst>
              <a:ext uri="{FF2B5EF4-FFF2-40B4-BE49-F238E27FC236}">
                <a16:creationId xmlns:a16="http://schemas.microsoft.com/office/drawing/2014/main" id="{08EC44FB-20B8-2045-EE6C-D1C075CF2AE8}"/>
              </a:ext>
            </a:extLst>
          </p:cNvPr>
          <p:cNvPicPr>
            <a:picLocks noChangeAspect="1"/>
          </p:cNvPicPr>
          <p:nvPr/>
        </p:nvPicPr>
        <p:blipFill>
          <a:blip r:embed="rId3"/>
          <a:stretch>
            <a:fillRect/>
          </a:stretch>
        </p:blipFill>
        <p:spPr>
          <a:xfrm>
            <a:off x="2515857" y="3854764"/>
            <a:ext cx="7312686" cy="2900900"/>
          </a:xfrm>
          <a:prstGeom prst="rect">
            <a:avLst/>
          </a:prstGeom>
        </p:spPr>
      </p:pic>
      <p:sp>
        <p:nvSpPr>
          <p:cNvPr id="13" name="TextBox 12">
            <a:extLst>
              <a:ext uri="{FF2B5EF4-FFF2-40B4-BE49-F238E27FC236}">
                <a16:creationId xmlns:a16="http://schemas.microsoft.com/office/drawing/2014/main" id="{EA9EADCE-30BF-15A1-3D6D-594C0E1D9C5E}"/>
              </a:ext>
            </a:extLst>
          </p:cNvPr>
          <p:cNvSpPr txBox="1"/>
          <p:nvPr/>
        </p:nvSpPr>
        <p:spPr>
          <a:xfrm>
            <a:off x="8631114" y="6539118"/>
            <a:ext cx="1858027" cy="338554"/>
          </a:xfrm>
          <a:prstGeom prst="rect">
            <a:avLst/>
          </a:prstGeom>
          <a:noFill/>
        </p:spPr>
        <p:txBody>
          <a:bodyPr wrap="square" rtlCol="0">
            <a:spAutoFit/>
          </a:bodyPr>
          <a:lstStyle/>
          <a:p>
            <a:r>
              <a:rPr lang="en-US" sz="800" dirty="0">
                <a:hlinkClick r:id="rId4"/>
              </a:rPr>
              <a:t>https://www.century.tech</a:t>
            </a:r>
            <a:endParaRPr lang="en-US" sz="800" dirty="0"/>
          </a:p>
          <a:p>
            <a:endParaRPr lang="en-US" sz="800" dirty="0"/>
          </a:p>
        </p:txBody>
      </p:sp>
    </p:spTree>
    <p:extLst>
      <p:ext uri="{BB962C8B-B14F-4D97-AF65-F5344CB8AC3E}">
        <p14:creationId xmlns:p14="http://schemas.microsoft.com/office/powerpoint/2010/main" val="171252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3E64BFA-BB22-9AD2-B04D-CBFB1B5EFF98}"/>
              </a:ext>
            </a:extLst>
          </p:cNvPr>
          <p:cNvPicPr>
            <a:picLocks noGrp="1" noChangeAspect="1"/>
          </p:cNvPicPr>
          <p:nvPr>
            <p:ph sz="quarter" idx="4"/>
          </p:nvPr>
        </p:nvPicPr>
        <p:blipFill>
          <a:blip r:embed="rId2"/>
          <a:stretch>
            <a:fillRect/>
          </a:stretch>
        </p:blipFill>
        <p:spPr>
          <a:xfrm>
            <a:off x="2188255" y="1486468"/>
            <a:ext cx="7815490" cy="4708916"/>
          </a:xfrm>
          <a:prstGeom prst="rect">
            <a:avLst/>
          </a:prstGeom>
        </p:spPr>
      </p:pic>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7" y="490879"/>
            <a:ext cx="8579785" cy="995589"/>
          </a:xfrm>
        </p:spPr>
        <p:txBody>
          <a:bodyPr>
            <a:noAutofit/>
          </a:bodyPr>
          <a:lstStyle/>
          <a:p>
            <a:r>
              <a:rPr lang="en-US" sz="4800" b="1" dirty="0">
                <a:solidFill>
                  <a:srgbClr val="C00000"/>
                </a:solidFill>
                <a:latin typeface="Abadi" panose="020B0604020104020204" pitchFamily="34" charset="0"/>
              </a:rPr>
              <a:t>Immersive learning (AR/VR)</a:t>
            </a:r>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3"/>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289337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zSpace?.mp4">
            <a:hlinkClick r:id="" action="ppaction://media"/>
            <a:extLst>
              <a:ext uri="{FF2B5EF4-FFF2-40B4-BE49-F238E27FC236}">
                <a16:creationId xmlns:a16="http://schemas.microsoft.com/office/drawing/2014/main" id="{D4D63F4F-7A0B-94AA-9836-BBFD8B51B2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927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D753876-5DB3-591F-79A4-256090140BE4}"/>
              </a:ext>
            </a:extLst>
          </p:cNvPr>
          <p:cNvPicPr>
            <a:picLocks noGrp="1" noChangeAspect="1"/>
          </p:cNvPicPr>
          <p:nvPr>
            <p:ph sz="quarter" idx="4"/>
          </p:nvPr>
        </p:nvPicPr>
        <p:blipFill rotWithShape="1">
          <a:blip r:embed="rId2"/>
          <a:srcRect l="1252" t="21990" r="16841" b="13805"/>
          <a:stretch/>
        </p:blipFill>
        <p:spPr>
          <a:xfrm>
            <a:off x="1593568" y="1486468"/>
            <a:ext cx="9004863" cy="5100655"/>
          </a:xfrm>
          <a:ln>
            <a:solidFill>
              <a:schemeClr val="tx1"/>
            </a:solidFill>
          </a:ln>
        </p:spPr>
      </p:pic>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7" y="490879"/>
            <a:ext cx="8579785" cy="995589"/>
          </a:xfrm>
        </p:spPr>
        <p:txBody>
          <a:bodyPr>
            <a:noAutofit/>
          </a:bodyPr>
          <a:lstStyle/>
          <a:p>
            <a:r>
              <a:rPr lang="en-US" sz="4800" b="1" dirty="0">
                <a:solidFill>
                  <a:srgbClr val="C00000"/>
                </a:solidFill>
                <a:latin typeface="Abadi" panose="020B0604020104020204" pitchFamily="34" charset="0"/>
              </a:rPr>
              <a:t>Immersive learning (AR/VR)</a:t>
            </a:r>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3"/>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3075130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7" y="490879"/>
            <a:ext cx="8579785" cy="995589"/>
          </a:xfrm>
        </p:spPr>
        <p:txBody>
          <a:bodyPr>
            <a:noAutofit/>
          </a:bodyPr>
          <a:lstStyle/>
          <a:p>
            <a:r>
              <a:rPr lang="en-US" sz="4800" b="1" dirty="0">
                <a:solidFill>
                  <a:srgbClr val="C00000"/>
                </a:solidFill>
                <a:latin typeface="Abadi" panose="020B0604020104020204" pitchFamily="34" charset="0"/>
              </a:rPr>
              <a:t>Immersive learning (AR/VR)</a:t>
            </a:r>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2"/>
          <a:stretch>
            <a:fillRect/>
          </a:stretch>
        </p:blipFill>
        <p:spPr>
          <a:xfrm>
            <a:off x="10397423" y="112735"/>
            <a:ext cx="1681842" cy="1093494"/>
          </a:xfrm>
          <a:prstGeom prst="rect">
            <a:avLst/>
          </a:prstGeom>
        </p:spPr>
      </p:pic>
      <p:pic>
        <p:nvPicPr>
          <p:cNvPr id="11" name="Picture 10">
            <a:extLst>
              <a:ext uri="{FF2B5EF4-FFF2-40B4-BE49-F238E27FC236}">
                <a16:creationId xmlns:a16="http://schemas.microsoft.com/office/drawing/2014/main" id="{13C9B2CA-4596-6C04-9191-F9247F514BA7}"/>
              </a:ext>
            </a:extLst>
          </p:cNvPr>
          <p:cNvPicPr>
            <a:picLocks noChangeAspect="1"/>
          </p:cNvPicPr>
          <p:nvPr/>
        </p:nvPicPr>
        <p:blipFill rotWithShape="1">
          <a:blip r:embed="rId3"/>
          <a:srcRect l="862" t="20616" r="16926" b="12697"/>
          <a:stretch/>
        </p:blipFill>
        <p:spPr>
          <a:xfrm>
            <a:off x="1594757" y="1486468"/>
            <a:ext cx="9002486" cy="5100655"/>
          </a:xfrm>
          <a:prstGeom prst="rect">
            <a:avLst/>
          </a:prstGeom>
          <a:ln>
            <a:solidFill>
              <a:schemeClr val="tx1"/>
            </a:solidFill>
          </a:ln>
        </p:spPr>
      </p:pic>
    </p:spTree>
    <p:extLst>
      <p:ext uri="{BB962C8B-B14F-4D97-AF65-F5344CB8AC3E}">
        <p14:creationId xmlns:p14="http://schemas.microsoft.com/office/powerpoint/2010/main" val="211911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7B58E-E321-6BEF-2B2B-FE4E0012D5BD}"/>
              </a:ext>
            </a:extLst>
          </p:cNvPr>
          <p:cNvPicPr>
            <a:picLocks noChangeAspect="1"/>
          </p:cNvPicPr>
          <p:nvPr/>
        </p:nvPicPr>
        <p:blipFill>
          <a:blip r:embed="rId2"/>
          <a:stretch>
            <a:fillRect/>
          </a:stretch>
        </p:blipFill>
        <p:spPr>
          <a:xfrm>
            <a:off x="7128054" y="0"/>
            <a:ext cx="5135066" cy="5674683"/>
          </a:xfrm>
          <a:prstGeom prst="rect">
            <a:avLst/>
          </a:prstGeom>
          <a:ln>
            <a:solidFill>
              <a:schemeClr val="tx1"/>
            </a:solidFill>
          </a:ln>
        </p:spPr>
      </p:pic>
      <p:pic>
        <p:nvPicPr>
          <p:cNvPr id="7" name="Picture 6">
            <a:extLst>
              <a:ext uri="{FF2B5EF4-FFF2-40B4-BE49-F238E27FC236}">
                <a16:creationId xmlns:a16="http://schemas.microsoft.com/office/drawing/2014/main" id="{436D1925-3040-350F-299E-C67167F49F7C}"/>
              </a:ext>
            </a:extLst>
          </p:cNvPr>
          <p:cNvPicPr>
            <a:picLocks noChangeAspect="1"/>
          </p:cNvPicPr>
          <p:nvPr/>
        </p:nvPicPr>
        <p:blipFill rotWithShape="1">
          <a:blip r:embed="rId3"/>
          <a:srcRect t="6020" b="46331"/>
          <a:stretch/>
        </p:blipFill>
        <p:spPr>
          <a:xfrm>
            <a:off x="7128054" y="5674683"/>
            <a:ext cx="5135066" cy="1183317"/>
          </a:xfrm>
          <a:prstGeom prst="rect">
            <a:avLst/>
          </a:prstGeom>
          <a:ln>
            <a:solidFill>
              <a:schemeClr val="tx1"/>
            </a:solidFill>
          </a:ln>
        </p:spPr>
      </p:pic>
      <p:sp>
        <p:nvSpPr>
          <p:cNvPr id="8" name="Title 7">
            <a:extLst>
              <a:ext uri="{FF2B5EF4-FFF2-40B4-BE49-F238E27FC236}">
                <a16:creationId xmlns:a16="http://schemas.microsoft.com/office/drawing/2014/main" id="{82508234-CD2A-06AF-C41A-995DEF5B0BCB}"/>
              </a:ext>
            </a:extLst>
          </p:cNvPr>
          <p:cNvSpPr>
            <a:spLocks noGrp="1"/>
          </p:cNvSpPr>
          <p:nvPr>
            <p:ph type="title"/>
          </p:nvPr>
        </p:nvSpPr>
        <p:spPr>
          <a:xfrm>
            <a:off x="882335" y="528545"/>
            <a:ext cx="2471057" cy="810986"/>
          </a:xfrm>
        </p:spPr>
        <p:txBody>
          <a:bodyPr>
            <a:noAutofit/>
          </a:bodyPr>
          <a:lstStyle/>
          <a:p>
            <a:r>
              <a:rPr lang="en-US" sz="4800" b="1" dirty="0">
                <a:solidFill>
                  <a:srgbClr val="C00000"/>
                </a:solidFill>
                <a:latin typeface="Abadi" panose="020F0502020204030204" pitchFamily="34" charset="0"/>
              </a:rPr>
              <a:t>ChatGPT</a:t>
            </a:r>
          </a:p>
        </p:txBody>
      </p:sp>
      <p:sp>
        <p:nvSpPr>
          <p:cNvPr id="10" name="Text Placeholder 9">
            <a:extLst>
              <a:ext uri="{FF2B5EF4-FFF2-40B4-BE49-F238E27FC236}">
                <a16:creationId xmlns:a16="http://schemas.microsoft.com/office/drawing/2014/main" id="{BEB1FF01-0F7C-AE4B-7B8A-AA1785EB87DB}"/>
              </a:ext>
            </a:extLst>
          </p:cNvPr>
          <p:cNvSpPr>
            <a:spLocks noGrp="1"/>
          </p:cNvSpPr>
          <p:nvPr>
            <p:ph type="body" sz="half" idx="2"/>
          </p:nvPr>
        </p:nvSpPr>
        <p:spPr>
          <a:xfrm>
            <a:off x="882336" y="3429000"/>
            <a:ext cx="3932237" cy="1339532"/>
          </a:xfrm>
        </p:spPr>
        <p:txBody>
          <a:bodyPr/>
          <a:lstStyle/>
          <a:p>
            <a:endParaRPr lang="en-US" dirty="0"/>
          </a:p>
          <a:p>
            <a:r>
              <a:rPr lang="en-US" dirty="0"/>
              <a:t>The first time I heard about GPT technology – in a short twitter thread from a tech consultant based in the UK</a:t>
            </a:r>
          </a:p>
        </p:txBody>
      </p:sp>
      <p:sp>
        <p:nvSpPr>
          <p:cNvPr id="2" name="Title 7">
            <a:extLst>
              <a:ext uri="{FF2B5EF4-FFF2-40B4-BE49-F238E27FC236}">
                <a16:creationId xmlns:a16="http://schemas.microsoft.com/office/drawing/2014/main" id="{17AF0218-B2C4-FD65-1765-D91CDDF7C292}"/>
              </a:ext>
            </a:extLst>
          </p:cNvPr>
          <p:cNvSpPr txBox="1">
            <a:spLocks/>
          </p:cNvSpPr>
          <p:nvPr/>
        </p:nvSpPr>
        <p:spPr>
          <a:xfrm>
            <a:off x="882335" y="3004456"/>
            <a:ext cx="3932237" cy="6531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1 December 2022</a:t>
            </a:r>
          </a:p>
        </p:txBody>
      </p:sp>
      <p:pic>
        <p:nvPicPr>
          <p:cNvPr id="3" name="Picture 2">
            <a:extLst>
              <a:ext uri="{FF2B5EF4-FFF2-40B4-BE49-F238E27FC236}">
                <a16:creationId xmlns:a16="http://schemas.microsoft.com/office/drawing/2014/main" id="{AD4767CE-1BBA-61C1-21C8-C5F5949760B8}"/>
              </a:ext>
            </a:extLst>
          </p:cNvPr>
          <p:cNvPicPr>
            <a:picLocks noChangeAspect="1"/>
          </p:cNvPicPr>
          <p:nvPr/>
        </p:nvPicPr>
        <p:blipFill rotWithShape="1">
          <a:blip r:embed="rId2"/>
          <a:srcRect t="44285" b="6667"/>
          <a:stretch/>
        </p:blipFill>
        <p:spPr>
          <a:xfrm>
            <a:off x="637846" y="1644037"/>
            <a:ext cx="9057741" cy="4909457"/>
          </a:xfrm>
          <a:prstGeom prst="rect">
            <a:avLst/>
          </a:prstGeom>
        </p:spPr>
      </p:pic>
    </p:spTree>
    <p:extLst>
      <p:ext uri="{BB962C8B-B14F-4D97-AF65-F5344CB8AC3E}">
        <p14:creationId xmlns:p14="http://schemas.microsoft.com/office/powerpoint/2010/main" val="7815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8" y="490879"/>
            <a:ext cx="2513012" cy="995589"/>
          </a:xfrm>
        </p:spPr>
        <p:txBody>
          <a:bodyPr>
            <a:noAutofit/>
          </a:bodyPr>
          <a:lstStyle/>
          <a:p>
            <a:r>
              <a:rPr lang="en-US" sz="4800" b="1" dirty="0">
                <a:solidFill>
                  <a:srgbClr val="C00000"/>
                </a:solidFill>
                <a:latin typeface="Abadi" panose="020B0604020104020204" pitchFamily="34" charset="0"/>
              </a:rPr>
              <a:t>ChatGPT</a:t>
            </a:r>
          </a:p>
        </p:txBody>
      </p:sp>
      <p:sp>
        <p:nvSpPr>
          <p:cNvPr id="3" name="Text Placeholder 2">
            <a:extLst>
              <a:ext uri="{FF2B5EF4-FFF2-40B4-BE49-F238E27FC236}">
                <a16:creationId xmlns:a16="http://schemas.microsoft.com/office/drawing/2014/main" id="{54A1D832-7C59-CF84-B21C-339EE982182D}"/>
              </a:ext>
            </a:extLst>
          </p:cNvPr>
          <p:cNvSpPr>
            <a:spLocks noGrp="1"/>
          </p:cNvSpPr>
          <p:nvPr>
            <p:ph type="body" idx="1"/>
          </p:nvPr>
        </p:nvSpPr>
        <p:spPr>
          <a:xfrm>
            <a:off x="839787" y="1499208"/>
            <a:ext cx="5157787" cy="823912"/>
          </a:xfrm>
        </p:spPr>
        <p:txBody>
          <a:bodyPr>
            <a:normAutofit/>
          </a:bodyPr>
          <a:lstStyle/>
          <a:p>
            <a:r>
              <a:rPr lang="en-US" sz="2800" dirty="0">
                <a:latin typeface="Abadi" panose="020B0604020104020204" pitchFamily="34" charset="0"/>
              </a:rPr>
              <a:t>Launched 30 November</a:t>
            </a:r>
          </a:p>
        </p:txBody>
      </p:sp>
      <p:sp>
        <p:nvSpPr>
          <p:cNvPr id="4" name="Content Placeholder 3">
            <a:extLst>
              <a:ext uri="{FF2B5EF4-FFF2-40B4-BE49-F238E27FC236}">
                <a16:creationId xmlns:a16="http://schemas.microsoft.com/office/drawing/2014/main" id="{0243E687-3B05-15DE-29AA-F1E885D2A1CB}"/>
              </a:ext>
            </a:extLst>
          </p:cNvPr>
          <p:cNvSpPr>
            <a:spLocks noGrp="1"/>
          </p:cNvSpPr>
          <p:nvPr>
            <p:ph sz="half" idx="2"/>
          </p:nvPr>
        </p:nvSpPr>
        <p:spPr/>
        <p:txBody>
          <a:bodyPr>
            <a:normAutofit/>
          </a:bodyPr>
          <a:lstStyle/>
          <a:p>
            <a:r>
              <a:rPr lang="en-US" sz="2600" dirty="0"/>
              <a:t>multiple examples start being shared on social media</a:t>
            </a:r>
          </a:p>
          <a:p>
            <a:r>
              <a:rPr lang="en-US" sz="2600" dirty="0"/>
              <a:t>clear that, at a minimum, it will transform written assessment practices and the teaching of IT coding</a:t>
            </a:r>
          </a:p>
        </p:txBody>
      </p:sp>
      <p:sp>
        <p:nvSpPr>
          <p:cNvPr id="5" name="Text Placeholder 4">
            <a:extLst>
              <a:ext uri="{FF2B5EF4-FFF2-40B4-BE49-F238E27FC236}">
                <a16:creationId xmlns:a16="http://schemas.microsoft.com/office/drawing/2014/main" id="{8DAD24C2-C24D-F140-4436-DB150AE27936}"/>
              </a:ext>
            </a:extLst>
          </p:cNvPr>
          <p:cNvSpPr>
            <a:spLocks noGrp="1"/>
          </p:cNvSpPr>
          <p:nvPr>
            <p:ph type="body" sz="quarter" idx="3"/>
          </p:nvPr>
        </p:nvSpPr>
        <p:spPr>
          <a:xfrm>
            <a:off x="6172200" y="1499208"/>
            <a:ext cx="5752578" cy="823912"/>
          </a:xfrm>
        </p:spPr>
        <p:txBody>
          <a:bodyPr>
            <a:noAutofit/>
          </a:bodyPr>
          <a:lstStyle/>
          <a:p>
            <a:r>
              <a:rPr lang="en-US" sz="2800" dirty="0">
                <a:latin typeface="Abadi" panose="020B0604020104020204" pitchFamily="34" charset="0"/>
              </a:rPr>
              <a:t>Campus Morning Mail – 7 Dec</a:t>
            </a:r>
          </a:p>
        </p:txBody>
      </p:sp>
      <p:sp>
        <p:nvSpPr>
          <p:cNvPr id="6" name="Content Placeholder 5">
            <a:extLst>
              <a:ext uri="{FF2B5EF4-FFF2-40B4-BE49-F238E27FC236}">
                <a16:creationId xmlns:a16="http://schemas.microsoft.com/office/drawing/2014/main" id="{ED362D42-9954-1F4F-2AE9-81C1FDC055C4}"/>
              </a:ext>
            </a:extLst>
          </p:cNvPr>
          <p:cNvSpPr>
            <a:spLocks noGrp="1"/>
          </p:cNvSpPr>
          <p:nvPr>
            <p:ph sz="quarter" idx="4"/>
          </p:nvPr>
        </p:nvSpPr>
        <p:spPr/>
        <p:txBody>
          <a:bodyPr>
            <a:normAutofit/>
          </a:bodyPr>
          <a:lstStyle/>
          <a:p>
            <a:pPr marL="0" indent="0">
              <a:buNone/>
            </a:pPr>
            <a:r>
              <a:rPr lang="en-AU" sz="2600" dirty="0">
                <a:effectLst/>
                <a:ea typeface="Times New Roman" panose="02020603050405020304" pitchFamily="18" charset="0"/>
                <a:cs typeface="Times New Roman" panose="02020603050405020304" pitchFamily="18" charset="0"/>
              </a:rPr>
              <a:t>“academics have generated responses to exam queries that they say would result in full marks if submitted by an undergraduate, and programmers have used the tool to solve coding challenges in obscure programming languages in a matter of seconds”</a:t>
            </a:r>
            <a:r>
              <a:rPr lang="en-AU" sz="2600" dirty="0">
                <a:effectLst/>
              </a:rPr>
              <a:t> </a:t>
            </a:r>
            <a:endParaRPr lang="en-US" sz="2600" dirty="0"/>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2"/>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164135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8" y="490879"/>
            <a:ext cx="2513012" cy="995589"/>
          </a:xfrm>
        </p:spPr>
        <p:txBody>
          <a:bodyPr>
            <a:noAutofit/>
          </a:bodyPr>
          <a:lstStyle/>
          <a:p>
            <a:r>
              <a:rPr lang="en-US" sz="4800" b="1" dirty="0">
                <a:solidFill>
                  <a:srgbClr val="C00000"/>
                </a:solidFill>
                <a:latin typeface="Abadi" panose="020B0604020104020204" pitchFamily="34" charset="0"/>
              </a:rPr>
              <a:t>ChatGPT</a:t>
            </a:r>
          </a:p>
        </p:txBody>
      </p:sp>
      <p:sp>
        <p:nvSpPr>
          <p:cNvPr id="3" name="Text Placeholder 2">
            <a:extLst>
              <a:ext uri="{FF2B5EF4-FFF2-40B4-BE49-F238E27FC236}">
                <a16:creationId xmlns:a16="http://schemas.microsoft.com/office/drawing/2014/main" id="{54A1D832-7C59-CF84-B21C-339EE982182D}"/>
              </a:ext>
            </a:extLst>
          </p:cNvPr>
          <p:cNvSpPr>
            <a:spLocks noGrp="1"/>
          </p:cNvSpPr>
          <p:nvPr>
            <p:ph type="body" idx="1"/>
          </p:nvPr>
        </p:nvSpPr>
        <p:spPr>
          <a:xfrm>
            <a:off x="839787" y="1486468"/>
            <a:ext cx="5157787" cy="823912"/>
          </a:xfrm>
        </p:spPr>
        <p:txBody>
          <a:bodyPr>
            <a:normAutofit/>
          </a:bodyPr>
          <a:lstStyle/>
          <a:p>
            <a:r>
              <a:rPr lang="en-US" sz="2800" dirty="0">
                <a:latin typeface="Abadi" panose="020B0604020104020204" pitchFamily="34" charset="0"/>
              </a:rPr>
              <a:t>What is it?</a:t>
            </a:r>
          </a:p>
        </p:txBody>
      </p:sp>
      <p:sp>
        <p:nvSpPr>
          <p:cNvPr id="4" name="Content Placeholder 3">
            <a:extLst>
              <a:ext uri="{FF2B5EF4-FFF2-40B4-BE49-F238E27FC236}">
                <a16:creationId xmlns:a16="http://schemas.microsoft.com/office/drawing/2014/main" id="{0243E687-3B05-15DE-29AA-F1E885D2A1CB}"/>
              </a:ext>
            </a:extLst>
          </p:cNvPr>
          <p:cNvSpPr>
            <a:spLocks noGrp="1"/>
          </p:cNvSpPr>
          <p:nvPr>
            <p:ph sz="half" idx="2"/>
          </p:nvPr>
        </p:nvSpPr>
        <p:spPr/>
        <p:txBody>
          <a:bodyPr>
            <a:normAutofit/>
          </a:bodyPr>
          <a:lstStyle/>
          <a:p>
            <a:r>
              <a:rPr lang="en-US" sz="2600" dirty="0"/>
              <a:t>a large language model (LLM) created by analysing BILLIONS of sentences of text from the internet</a:t>
            </a:r>
          </a:p>
          <a:p>
            <a:r>
              <a:rPr lang="en-AU" sz="2600" dirty="0">
                <a:solidFill>
                  <a:srgbClr val="000000"/>
                </a:solidFill>
              </a:rPr>
              <a:t>“</a:t>
            </a:r>
            <a:r>
              <a:rPr lang="en-AU" sz="2600" b="0" i="0" u="none" strike="noStrike" dirty="0">
                <a:solidFill>
                  <a:srgbClr val="000000"/>
                </a:solidFill>
                <a:effectLst/>
              </a:rPr>
              <a:t>machines that have ingested an internet’s worth of data, weighed up the relationships between things, and are able to generate content that appears to be new and original”</a:t>
            </a:r>
            <a:endParaRPr lang="en-US" sz="2600" dirty="0"/>
          </a:p>
        </p:txBody>
      </p:sp>
      <p:sp>
        <p:nvSpPr>
          <p:cNvPr id="6" name="Content Placeholder 5">
            <a:extLst>
              <a:ext uri="{FF2B5EF4-FFF2-40B4-BE49-F238E27FC236}">
                <a16:creationId xmlns:a16="http://schemas.microsoft.com/office/drawing/2014/main" id="{ED362D42-9954-1F4F-2AE9-81C1FDC055C4}"/>
              </a:ext>
            </a:extLst>
          </p:cNvPr>
          <p:cNvSpPr>
            <a:spLocks noGrp="1"/>
          </p:cNvSpPr>
          <p:nvPr>
            <p:ph sz="quarter" idx="4"/>
          </p:nvPr>
        </p:nvSpPr>
        <p:spPr/>
        <p:txBody>
          <a:bodyPr>
            <a:normAutofit/>
          </a:bodyPr>
          <a:lstStyle/>
          <a:p>
            <a:r>
              <a:rPr lang="en-AU" sz="2600" dirty="0">
                <a:ea typeface="Times New Roman" panose="02020603050405020304" pitchFamily="18" charset="0"/>
                <a:cs typeface="Times New Roman" panose="02020603050405020304" pitchFamily="18" charset="0"/>
              </a:rPr>
              <a:t>the a</a:t>
            </a:r>
            <a:r>
              <a:rPr lang="en-AU" sz="2600" dirty="0">
                <a:effectLst/>
                <a:ea typeface="Times New Roman" panose="02020603050405020304" pitchFamily="18" charset="0"/>
                <a:cs typeface="Times New Roman" panose="02020603050405020304" pitchFamily="18" charset="0"/>
              </a:rPr>
              <a:t>uto-complete function in your email or SMS offers you suggestions based on the last word you typed, while </a:t>
            </a:r>
            <a:r>
              <a:rPr lang="en-AU" sz="2600" dirty="0" err="1">
                <a:cs typeface="Times New Roman" panose="02020603050405020304" pitchFamily="18" charset="0"/>
              </a:rPr>
              <a:t>ChatGPT</a:t>
            </a:r>
            <a:r>
              <a:rPr lang="en-AU" sz="2600" dirty="0">
                <a:cs typeface="Times New Roman" panose="02020603050405020304" pitchFamily="18" charset="0"/>
              </a:rPr>
              <a:t> draws on all the BILLIONS of sentences it’s been trained on, filters them and produces coherent responses to what you type</a:t>
            </a:r>
            <a:endParaRPr lang="en-US" sz="2600" dirty="0"/>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2"/>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94712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p:txBody>
          <a:bodyPr/>
          <a:lstStyle/>
          <a:p>
            <a:r>
              <a:rPr lang="en-US" b="1" dirty="0">
                <a:latin typeface="Abadi" panose="020B0604020104020204" pitchFamily="34" charset="0"/>
              </a:rPr>
              <a:t>What does it mean for VET?</a:t>
            </a:r>
          </a:p>
        </p:txBody>
      </p:sp>
      <p:sp>
        <p:nvSpPr>
          <p:cNvPr id="3" name="Text Placeholder 2">
            <a:extLst>
              <a:ext uri="{FF2B5EF4-FFF2-40B4-BE49-F238E27FC236}">
                <a16:creationId xmlns:a16="http://schemas.microsoft.com/office/drawing/2014/main" id="{54A1D832-7C59-CF84-B21C-339EE982182D}"/>
              </a:ext>
            </a:extLst>
          </p:cNvPr>
          <p:cNvSpPr>
            <a:spLocks noGrp="1"/>
          </p:cNvSpPr>
          <p:nvPr>
            <p:ph type="body" idx="1"/>
          </p:nvPr>
        </p:nvSpPr>
        <p:spPr>
          <a:xfrm>
            <a:off x="839788" y="1681163"/>
            <a:ext cx="10512424" cy="520700"/>
          </a:xfrm>
        </p:spPr>
        <p:txBody>
          <a:bodyPr>
            <a:normAutofit/>
          </a:bodyPr>
          <a:lstStyle/>
          <a:p>
            <a:r>
              <a:rPr lang="en-US" dirty="0"/>
              <a:t>BSB - Business Services			3,323 RTOs with BSB units on scope</a:t>
            </a:r>
          </a:p>
        </p:txBody>
      </p:sp>
      <p:pic>
        <p:nvPicPr>
          <p:cNvPr id="8" name="Content Placeholder 7">
            <a:extLst>
              <a:ext uri="{FF2B5EF4-FFF2-40B4-BE49-F238E27FC236}">
                <a16:creationId xmlns:a16="http://schemas.microsoft.com/office/drawing/2014/main" id="{929520AE-8316-34BB-28F3-AF466BA70C00}"/>
              </a:ext>
            </a:extLst>
          </p:cNvPr>
          <p:cNvPicPr>
            <a:picLocks noGrp="1" noChangeAspect="1"/>
          </p:cNvPicPr>
          <p:nvPr>
            <p:ph sz="half" idx="2"/>
          </p:nvPr>
        </p:nvPicPr>
        <p:blipFill>
          <a:blip r:embed="rId2"/>
          <a:stretch>
            <a:fillRect/>
          </a:stretch>
        </p:blipFill>
        <p:spPr>
          <a:xfrm>
            <a:off x="832703" y="2125777"/>
            <a:ext cx="3352800" cy="520700"/>
          </a:xfrm>
        </p:spPr>
      </p:pic>
      <p:pic>
        <p:nvPicPr>
          <p:cNvPr id="10" name="Picture 9">
            <a:extLst>
              <a:ext uri="{FF2B5EF4-FFF2-40B4-BE49-F238E27FC236}">
                <a16:creationId xmlns:a16="http://schemas.microsoft.com/office/drawing/2014/main" id="{21FB1C67-7BAB-A269-B5AA-ADC4926A46CA}"/>
              </a:ext>
            </a:extLst>
          </p:cNvPr>
          <p:cNvPicPr>
            <a:picLocks noChangeAspect="1"/>
          </p:cNvPicPr>
          <p:nvPr/>
        </p:nvPicPr>
        <p:blipFill>
          <a:blip r:embed="rId3"/>
          <a:stretch>
            <a:fillRect/>
          </a:stretch>
        </p:blipFill>
        <p:spPr>
          <a:xfrm>
            <a:off x="1224699" y="2505075"/>
            <a:ext cx="10232572" cy="4245682"/>
          </a:xfrm>
          <a:prstGeom prst="rect">
            <a:avLst/>
          </a:prstGeom>
        </p:spPr>
      </p:pic>
      <p:sp>
        <p:nvSpPr>
          <p:cNvPr id="21" name="Oval 20">
            <a:extLst>
              <a:ext uri="{FF2B5EF4-FFF2-40B4-BE49-F238E27FC236}">
                <a16:creationId xmlns:a16="http://schemas.microsoft.com/office/drawing/2014/main" id="{D1811F23-0265-2B7D-AB84-235EAFDD9C79}"/>
              </a:ext>
            </a:extLst>
          </p:cNvPr>
          <p:cNvSpPr/>
          <p:nvPr/>
        </p:nvSpPr>
        <p:spPr>
          <a:xfrm>
            <a:off x="1224699" y="6117771"/>
            <a:ext cx="4610044" cy="37510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061FA8B-57C6-1E01-58A1-F87FF1B36D57}"/>
              </a:ext>
            </a:extLst>
          </p:cNvPr>
          <p:cNvPicPr>
            <a:picLocks noChangeAspect="1"/>
          </p:cNvPicPr>
          <p:nvPr/>
        </p:nvPicPr>
        <p:blipFill>
          <a:blip r:embed="rId4"/>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418497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2"/>
            <a:extLst>
              <a:ext uri="{FF2B5EF4-FFF2-40B4-BE49-F238E27FC236}">
                <a16:creationId xmlns:a16="http://schemas.microsoft.com/office/drawing/2014/main" id="{B3537250-0FEE-85D5-988F-A9A9A8639462}"/>
              </a:ext>
            </a:extLst>
          </p:cNvPr>
          <p:cNvPicPr>
            <a:picLocks noChangeAspect="1"/>
          </p:cNvPicPr>
          <p:nvPr/>
        </p:nvPicPr>
        <p:blipFill>
          <a:blip r:embed="rId3"/>
          <a:stretch>
            <a:fillRect/>
          </a:stretch>
        </p:blipFill>
        <p:spPr>
          <a:xfrm>
            <a:off x="2209800" y="1036395"/>
            <a:ext cx="7772400" cy="4785210"/>
          </a:xfrm>
          <a:prstGeom prst="rect">
            <a:avLst/>
          </a:prstGeom>
          <a:ln>
            <a:solidFill>
              <a:schemeClr val="tx1"/>
            </a:solidFill>
          </a:ln>
        </p:spPr>
      </p:pic>
      <p:pic>
        <p:nvPicPr>
          <p:cNvPr id="12" name="Picture 11">
            <a:extLst>
              <a:ext uri="{FF2B5EF4-FFF2-40B4-BE49-F238E27FC236}">
                <a16:creationId xmlns:a16="http://schemas.microsoft.com/office/drawing/2014/main" id="{C2919ABE-2DAB-B5C1-9BA9-0C14B1C71FEC}"/>
              </a:ext>
            </a:extLst>
          </p:cNvPr>
          <p:cNvPicPr>
            <a:picLocks noChangeAspect="1"/>
          </p:cNvPicPr>
          <p:nvPr/>
        </p:nvPicPr>
        <p:blipFill>
          <a:blip r:embed="rId4"/>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2345195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p:txBody>
          <a:bodyPr/>
          <a:lstStyle/>
          <a:p>
            <a:r>
              <a:rPr lang="en-US" b="1" dirty="0">
                <a:latin typeface="Abadi" panose="020B0604020104020204" pitchFamily="34" charset="0"/>
              </a:rPr>
              <a:t>What does it mean for VET?</a:t>
            </a:r>
          </a:p>
        </p:txBody>
      </p:sp>
      <p:sp>
        <p:nvSpPr>
          <p:cNvPr id="3" name="Text Placeholder 2">
            <a:extLst>
              <a:ext uri="{FF2B5EF4-FFF2-40B4-BE49-F238E27FC236}">
                <a16:creationId xmlns:a16="http://schemas.microsoft.com/office/drawing/2014/main" id="{54A1D832-7C59-CF84-B21C-339EE982182D}"/>
              </a:ext>
            </a:extLst>
          </p:cNvPr>
          <p:cNvSpPr>
            <a:spLocks noGrp="1"/>
          </p:cNvSpPr>
          <p:nvPr>
            <p:ph type="body" idx="1"/>
          </p:nvPr>
        </p:nvSpPr>
        <p:spPr>
          <a:xfrm>
            <a:off x="839788" y="1681163"/>
            <a:ext cx="10512424" cy="520700"/>
          </a:xfrm>
        </p:spPr>
        <p:txBody>
          <a:bodyPr>
            <a:normAutofit/>
          </a:bodyPr>
          <a:lstStyle/>
          <a:p>
            <a:r>
              <a:rPr lang="en-US" dirty="0"/>
              <a:t>ICT – Information and Communications Technology</a:t>
            </a:r>
          </a:p>
        </p:txBody>
      </p:sp>
      <p:pic>
        <p:nvPicPr>
          <p:cNvPr id="7" name="Picture 6">
            <a:extLst>
              <a:ext uri="{FF2B5EF4-FFF2-40B4-BE49-F238E27FC236}">
                <a16:creationId xmlns:a16="http://schemas.microsoft.com/office/drawing/2014/main" id="{CB134BCE-3C28-C8DE-3C67-4C58AB89A3EF}"/>
              </a:ext>
            </a:extLst>
          </p:cNvPr>
          <p:cNvPicPr>
            <a:picLocks noChangeAspect="1"/>
          </p:cNvPicPr>
          <p:nvPr/>
        </p:nvPicPr>
        <p:blipFill>
          <a:blip r:embed="rId2"/>
          <a:stretch>
            <a:fillRect/>
          </a:stretch>
        </p:blipFill>
        <p:spPr>
          <a:xfrm>
            <a:off x="858384" y="2104001"/>
            <a:ext cx="5740400" cy="558800"/>
          </a:xfrm>
          <a:prstGeom prst="rect">
            <a:avLst/>
          </a:prstGeom>
        </p:spPr>
      </p:pic>
      <p:pic>
        <p:nvPicPr>
          <p:cNvPr id="15" name="Picture 14">
            <a:extLst>
              <a:ext uri="{FF2B5EF4-FFF2-40B4-BE49-F238E27FC236}">
                <a16:creationId xmlns:a16="http://schemas.microsoft.com/office/drawing/2014/main" id="{EAAD922D-FC60-723B-8D7B-FC0424B5B54E}"/>
              </a:ext>
            </a:extLst>
          </p:cNvPr>
          <p:cNvPicPr>
            <a:picLocks noChangeAspect="1"/>
          </p:cNvPicPr>
          <p:nvPr/>
        </p:nvPicPr>
        <p:blipFill>
          <a:blip r:embed="rId3"/>
          <a:stretch>
            <a:fillRect/>
          </a:stretch>
        </p:blipFill>
        <p:spPr>
          <a:xfrm>
            <a:off x="858383" y="2615176"/>
            <a:ext cx="9624559" cy="4216946"/>
          </a:xfrm>
          <a:prstGeom prst="rect">
            <a:avLst/>
          </a:prstGeom>
        </p:spPr>
      </p:pic>
      <p:sp>
        <p:nvSpPr>
          <p:cNvPr id="21" name="Oval 20">
            <a:extLst>
              <a:ext uri="{FF2B5EF4-FFF2-40B4-BE49-F238E27FC236}">
                <a16:creationId xmlns:a16="http://schemas.microsoft.com/office/drawing/2014/main" id="{D1811F23-0265-2B7D-AB84-235EAFDD9C79}"/>
              </a:ext>
            </a:extLst>
          </p:cNvPr>
          <p:cNvSpPr/>
          <p:nvPr/>
        </p:nvSpPr>
        <p:spPr>
          <a:xfrm>
            <a:off x="3365640" y="4989285"/>
            <a:ext cx="4610044" cy="37510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B42F9BC-C87F-ECA3-C5B5-B40DAA370C11}"/>
              </a:ext>
            </a:extLst>
          </p:cNvPr>
          <p:cNvPicPr>
            <a:picLocks noChangeAspect="1"/>
          </p:cNvPicPr>
          <p:nvPr/>
        </p:nvPicPr>
        <p:blipFill>
          <a:blip r:embed="rId4"/>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3451096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2530DE4-6ACF-5E40-9AE5-399B9614FAE9}"/>
              </a:ext>
            </a:extLst>
          </p:cNvPr>
          <p:cNvPicPr>
            <a:picLocks noChangeAspect="1"/>
          </p:cNvPicPr>
          <p:nvPr/>
        </p:nvPicPr>
        <p:blipFill rotWithShape="1">
          <a:blip r:embed="rId3"/>
          <a:srcRect b="9780"/>
          <a:stretch/>
        </p:blipFill>
        <p:spPr>
          <a:xfrm>
            <a:off x="448195" y="335057"/>
            <a:ext cx="6126775" cy="6187886"/>
          </a:xfrm>
          <a:prstGeom prst="rect">
            <a:avLst/>
          </a:prstGeom>
          <a:ln>
            <a:solidFill>
              <a:schemeClr val="tx1"/>
            </a:solidFill>
          </a:ln>
        </p:spPr>
      </p:pic>
      <p:pic>
        <p:nvPicPr>
          <p:cNvPr id="3" name="Picture 2">
            <a:extLst>
              <a:ext uri="{FF2B5EF4-FFF2-40B4-BE49-F238E27FC236}">
                <a16:creationId xmlns:a16="http://schemas.microsoft.com/office/drawing/2014/main" id="{43C34EF4-5CE2-983A-072D-C60A43DCCFC6}"/>
              </a:ext>
            </a:extLst>
          </p:cNvPr>
          <p:cNvPicPr>
            <a:picLocks noChangeAspect="1"/>
          </p:cNvPicPr>
          <p:nvPr/>
        </p:nvPicPr>
        <p:blipFill>
          <a:blip r:embed="rId4"/>
          <a:stretch>
            <a:fillRect/>
          </a:stretch>
        </p:blipFill>
        <p:spPr>
          <a:xfrm>
            <a:off x="6879772" y="335057"/>
            <a:ext cx="4994684" cy="2315279"/>
          </a:xfrm>
          <a:prstGeom prst="rect">
            <a:avLst/>
          </a:prstGeom>
          <a:ln>
            <a:solidFill>
              <a:schemeClr val="tx1"/>
            </a:solidFill>
          </a:ln>
        </p:spPr>
      </p:pic>
    </p:spTree>
    <p:extLst>
      <p:ext uri="{BB962C8B-B14F-4D97-AF65-F5344CB8AC3E}">
        <p14:creationId xmlns:p14="http://schemas.microsoft.com/office/powerpoint/2010/main" val="2714861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452B-D23B-272D-8183-1A9AC01B5640}"/>
              </a:ext>
            </a:extLst>
          </p:cNvPr>
          <p:cNvSpPr>
            <a:spLocks noGrp="1"/>
          </p:cNvSpPr>
          <p:nvPr>
            <p:ph type="title"/>
          </p:nvPr>
        </p:nvSpPr>
        <p:spPr>
          <a:xfrm>
            <a:off x="839787" y="490879"/>
            <a:ext cx="8579785" cy="995589"/>
          </a:xfrm>
        </p:spPr>
        <p:txBody>
          <a:bodyPr>
            <a:noAutofit/>
          </a:bodyPr>
          <a:lstStyle/>
          <a:p>
            <a:r>
              <a:rPr lang="en-US" sz="4800" b="1" dirty="0">
                <a:solidFill>
                  <a:srgbClr val="C00000"/>
                </a:solidFill>
                <a:latin typeface="Abadi" panose="020B0604020104020204" pitchFamily="34" charset="0"/>
              </a:rPr>
              <a:t>ChatGPT assessment issues</a:t>
            </a:r>
          </a:p>
        </p:txBody>
      </p:sp>
      <p:sp>
        <p:nvSpPr>
          <p:cNvPr id="3" name="Text Placeholder 2">
            <a:extLst>
              <a:ext uri="{FF2B5EF4-FFF2-40B4-BE49-F238E27FC236}">
                <a16:creationId xmlns:a16="http://schemas.microsoft.com/office/drawing/2014/main" id="{54A1D832-7C59-CF84-B21C-339EE982182D}"/>
              </a:ext>
            </a:extLst>
          </p:cNvPr>
          <p:cNvSpPr>
            <a:spLocks noGrp="1"/>
          </p:cNvSpPr>
          <p:nvPr>
            <p:ph type="body" idx="1"/>
          </p:nvPr>
        </p:nvSpPr>
        <p:spPr>
          <a:xfrm>
            <a:off x="839787" y="1486468"/>
            <a:ext cx="5157787" cy="823912"/>
          </a:xfrm>
        </p:spPr>
        <p:txBody>
          <a:bodyPr>
            <a:normAutofit/>
          </a:bodyPr>
          <a:lstStyle/>
          <a:p>
            <a:r>
              <a:rPr lang="en-US" sz="2800" dirty="0">
                <a:latin typeface="Abadi" panose="020B0604020104020204" pitchFamily="34" charset="0"/>
              </a:rPr>
              <a:t>What’s needed?</a:t>
            </a:r>
          </a:p>
        </p:txBody>
      </p:sp>
      <p:sp>
        <p:nvSpPr>
          <p:cNvPr id="4" name="Content Placeholder 3">
            <a:extLst>
              <a:ext uri="{FF2B5EF4-FFF2-40B4-BE49-F238E27FC236}">
                <a16:creationId xmlns:a16="http://schemas.microsoft.com/office/drawing/2014/main" id="{0243E687-3B05-15DE-29AA-F1E885D2A1CB}"/>
              </a:ext>
            </a:extLst>
          </p:cNvPr>
          <p:cNvSpPr>
            <a:spLocks noGrp="1"/>
          </p:cNvSpPr>
          <p:nvPr>
            <p:ph sz="half" idx="2"/>
          </p:nvPr>
        </p:nvSpPr>
        <p:spPr/>
        <p:txBody>
          <a:bodyPr>
            <a:normAutofit/>
          </a:bodyPr>
          <a:lstStyle/>
          <a:p>
            <a:r>
              <a:rPr lang="en-AU" sz="2600" dirty="0"/>
              <a:t>no more written essays</a:t>
            </a:r>
          </a:p>
          <a:p>
            <a:r>
              <a:rPr lang="en-AU" sz="2600" dirty="0"/>
              <a:t>no more </a:t>
            </a:r>
            <a:r>
              <a:rPr lang="en-AU" sz="2600" dirty="0" err="1"/>
              <a:t>powerpoint</a:t>
            </a:r>
            <a:r>
              <a:rPr lang="en-AU" sz="2600" dirty="0"/>
              <a:t> presentations</a:t>
            </a:r>
          </a:p>
          <a:p>
            <a:r>
              <a:rPr lang="en-AU" sz="2600" dirty="0"/>
              <a:t>no more summaries, proposals, plans or alternative written responses as assessment tasks</a:t>
            </a:r>
          </a:p>
          <a:p>
            <a:r>
              <a:rPr lang="en-AU" sz="2600" dirty="0"/>
              <a:t>more authentic assessment</a:t>
            </a:r>
          </a:p>
          <a:p>
            <a:r>
              <a:rPr lang="en-AU" sz="2600" dirty="0">
                <a:ea typeface="Times New Roman" panose="02020603050405020304" pitchFamily="18" charset="0"/>
                <a:cs typeface="Times New Roman" panose="02020603050405020304" pitchFamily="18" charset="0"/>
              </a:rPr>
              <a:t>not pencil and paper tests</a:t>
            </a:r>
          </a:p>
          <a:p>
            <a:endParaRPr lang="en-US" sz="2600" dirty="0"/>
          </a:p>
        </p:txBody>
      </p:sp>
      <p:sp>
        <p:nvSpPr>
          <p:cNvPr id="6" name="Content Placeholder 5">
            <a:extLst>
              <a:ext uri="{FF2B5EF4-FFF2-40B4-BE49-F238E27FC236}">
                <a16:creationId xmlns:a16="http://schemas.microsoft.com/office/drawing/2014/main" id="{ED362D42-9954-1F4F-2AE9-81C1FDC055C4}"/>
              </a:ext>
            </a:extLst>
          </p:cNvPr>
          <p:cNvSpPr>
            <a:spLocks noGrp="1"/>
          </p:cNvSpPr>
          <p:nvPr>
            <p:ph sz="quarter" idx="4"/>
          </p:nvPr>
        </p:nvSpPr>
        <p:spPr/>
        <p:txBody>
          <a:bodyPr>
            <a:normAutofit/>
          </a:bodyPr>
          <a:lstStyle/>
          <a:p>
            <a:r>
              <a:rPr lang="en-AU" sz="2600" dirty="0">
                <a:ea typeface="Times New Roman" panose="02020603050405020304" pitchFamily="18" charset="0"/>
                <a:cs typeface="Times New Roman" panose="02020603050405020304" pitchFamily="18" charset="0"/>
              </a:rPr>
              <a:t>think carefully about data privacy and ethical issues in using ‘</a:t>
            </a:r>
            <a:r>
              <a:rPr lang="en-AU" sz="2600" dirty="0" err="1">
                <a:ea typeface="Times New Roman" panose="02020603050405020304" pitchFamily="18" charset="0"/>
                <a:cs typeface="Times New Roman" panose="02020603050405020304" pitchFamily="18" charset="0"/>
              </a:rPr>
              <a:t>ChatGPT</a:t>
            </a:r>
            <a:r>
              <a:rPr lang="en-AU" sz="2600" dirty="0">
                <a:ea typeface="Times New Roman" panose="02020603050405020304" pitchFamily="18" charset="0"/>
                <a:cs typeface="Times New Roman" panose="02020603050405020304" pitchFamily="18" charset="0"/>
              </a:rPr>
              <a:t> detection’ services</a:t>
            </a:r>
          </a:p>
          <a:p>
            <a:r>
              <a:rPr lang="en-AU" sz="2600" dirty="0">
                <a:ea typeface="Times New Roman" panose="02020603050405020304" pitchFamily="18" charset="0"/>
                <a:cs typeface="Times New Roman" panose="02020603050405020304" pitchFamily="18" charset="0"/>
              </a:rPr>
              <a:t>if you’re incorporating </a:t>
            </a:r>
            <a:r>
              <a:rPr lang="en-AU" sz="2600" dirty="0" err="1">
                <a:ea typeface="Times New Roman" panose="02020603050405020304" pitchFamily="18" charset="0"/>
                <a:cs typeface="Times New Roman" panose="02020603050405020304" pitchFamily="18" charset="0"/>
              </a:rPr>
              <a:t>ChatGPT</a:t>
            </a:r>
            <a:r>
              <a:rPr lang="en-AU" sz="2600" dirty="0">
                <a:ea typeface="Times New Roman" panose="02020603050405020304" pitchFamily="18" charset="0"/>
                <a:cs typeface="Times New Roman" panose="02020603050405020304" pitchFamily="18" charset="0"/>
              </a:rPr>
              <a:t> into your teaching and learning practices – will it remain freely available/what are the equity issues?</a:t>
            </a:r>
          </a:p>
          <a:p>
            <a:endParaRPr lang="en-US" dirty="0"/>
          </a:p>
        </p:txBody>
      </p:sp>
      <p:pic>
        <p:nvPicPr>
          <p:cNvPr id="7" name="Picture 6">
            <a:extLst>
              <a:ext uri="{FF2B5EF4-FFF2-40B4-BE49-F238E27FC236}">
                <a16:creationId xmlns:a16="http://schemas.microsoft.com/office/drawing/2014/main" id="{E04B08C8-6305-7B43-7ABB-7323BCB5CD0F}"/>
              </a:ext>
            </a:extLst>
          </p:cNvPr>
          <p:cNvPicPr>
            <a:picLocks noChangeAspect="1"/>
          </p:cNvPicPr>
          <p:nvPr/>
        </p:nvPicPr>
        <p:blipFill>
          <a:blip r:embed="rId2"/>
          <a:stretch>
            <a:fillRect/>
          </a:stretch>
        </p:blipFill>
        <p:spPr>
          <a:xfrm>
            <a:off x="10397423" y="112735"/>
            <a:ext cx="1681842" cy="1093494"/>
          </a:xfrm>
          <a:prstGeom prst="rect">
            <a:avLst/>
          </a:prstGeom>
        </p:spPr>
      </p:pic>
    </p:spTree>
    <p:extLst>
      <p:ext uri="{BB962C8B-B14F-4D97-AF65-F5344CB8AC3E}">
        <p14:creationId xmlns:p14="http://schemas.microsoft.com/office/powerpoint/2010/main" val="3817770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441</Words>
  <Application>Microsoft Macintosh PowerPoint</Application>
  <PresentationFormat>Widescreen</PresentationFormat>
  <Paragraphs>60</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Abadi</vt:lpstr>
      <vt:lpstr>Arial</vt:lpstr>
      <vt:lpstr>Calibri</vt:lpstr>
      <vt:lpstr>Calibri Light</vt:lpstr>
      <vt:lpstr>Office Theme</vt:lpstr>
      <vt:lpstr>PowerPoint Presentation</vt:lpstr>
      <vt:lpstr>ChatGPT</vt:lpstr>
      <vt:lpstr>ChatGPT</vt:lpstr>
      <vt:lpstr>ChatGPT</vt:lpstr>
      <vt:lpstr>What does it mean for VET?</vt:lpstr>
      <vt:lpstr>PowerPoint Presentation</vt:lpstr>
      <vt:lpstr>What does it mean for VET?</vt:lpstr>
      <vt:lpstr>PowerPoint Presentation</vt:lpstr>
      <vt:lpstr>ChatGPT assessment issues</vt:lpstr>
      <vt:lpstr>Broader VET issues</vt:lpstr>
      <vt:lpstr>Personalised learning &amp; assessment</vt:lpstr>
      <vt:lpstr>Immersive learning (AR/VR)</vt:lpstr>
      <vt:lpstr>PowerPoint Presentation</vt:lpstr>
      <vt:lpstr>Immersive learning (AR/VR)</vt:lpstr>
      <vt:lpstr>Immersive learning (AR/VR)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December 2022</dc:title>
  <dc:creator>Claire Field</dc:creator>
  <cp:lastModifiedBy>Claire Field</cp:lastModifiedBy>
  <cp:revision>10</cp:revision>
  <dcterms:created xsi:type="dcterms:W3CDTF">2023-01-30T00:41:59Z</dcterms:created>
  <dcterms:modified xsi:type="dcterms:W3CDTF">2023-02-08T09:49:15Z</dcterms:modified>
</cp:coreProperties>
</file>